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7" r:id="rId4"/>
    <p:sldId id="258" r:id="rId5"/>
    <p:sldId id="259" r:id="rId6"/>
    <p:sldId id="261" r:id="rId7"/>
    <p:sldId id="260" r:id="rId8"/>
    <p:sldId id="262" r:id="rId9"/>
    <p:sldId id="263" r:id="rId10"/>
    <p:sldId id="267" r:id="rId11"/>
    <p:sldId id="264" r:id="rId12"/>
    <p:sldId id="271" r:id="rId13"/>
    <p:sldId id="266" r:id="rId14"/>
    <p:sldId id="270" r:id="rId15"/>
    <p:sldId id="268" r:id="rId16"/>
    <p:sldId id="278" r:id="rId17"/>
    <p:sldId id="280" r:id="rId18"/>
    <p:sldId id="279" r:id="rId19"/>
    <p:sldId id="281" r:id="rId20"/>
    <p:sldId id="282" r:id="rId21"/>
    <p:sldId id="283" r:id="rId22"/>
    <p:sldId id="269" r:id="rId23"/>
    <p:sldId id="274" r:id="rId24"/>
    <p:sldId id="273" r:id="rId25"/>
    <p:sldId id="272" r:id="rId26"/>
    <p:sldId id="275" r:id="rId27"/>
    <p:sldId id="276"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175C-B5D8-4962-AD0F-DD7273134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6C3973-3D4F-4C4E-A925-E8D9A65A8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6CCC02-7912-4C11-9544-792C7EA619C6}"/>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FFE8A80E-F86C-4059-81AE-13F7D40B7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B04E1-5BE1-4F98-A491-4C17542D7EB2}"/>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3201193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CC25-22F7-442E-8D43-55590B4E9F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74905B-1491-42EA-B96A-915A305D05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E3B15-0FFD-4CC4-9959-5004517AA4E4}"/>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EB6F8A0F-FD16-48AF-9A1C-2621B841D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21663-18AC-495D-A29E-DECF1C5906B5}"/>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8963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F0796-DDD7-4817-AD2F-50B92CA61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1020A3-93D0-4861-894C-9E982742AB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2227E7-75A4-46B3-A4D5-899C0041CCC3}"/>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5E00E457-FB36-4339-AB6A-9D9A46ECE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0DEE5-7365-4D3B-B527-BBD73A0CCB3A}"/>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339401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3022-5968-41D7-B2B6-C1D7B8A5A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A76A8B-18B3-450C-836F-FFDE15750D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73BC8-CDE3-4BCA-A03C-6E47F3B8AC4A}"/>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DF9DF1B0-2553-49CA-B05B-50042A398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753CC-E3D2-4882-8ABF-0E0F14CDC2F7}"/>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1076686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7C12-1A4B-4BEC-9CE7-B772C824CC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BFCEBF-7407-4608-B568-0ED8D701F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2EB42-DFEE-48AB-9CDC-CA3E20607C0F}"/>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217AED5A-3E88-4685-AFED-4BE4EF1FF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B091E-1BD5-44BE-8B32-AFA0D8368735}"/>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267680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3F81-5B43-4F5F-9FB0-BCF79CEBA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11C5C-BC3D-4A8A-9C59-600104AD25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FD86CA-3A8C-4D7A-9E97-7AED367E4E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CC9181-4A3B-440A-AD33-8C7715F10024}"/>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6" name="Footer Placeholder 5">
            <a:extLst>
              <a:ext uri="{FF2B5EF4-FFF2-40B4-BE49-F238E27FC236}">
                <a16:creationId xmlns:a16="http://schemas.microsoft.com/office/drawing/2014/main" id="{EF12F226-0550-401C-9025-3739FA17E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88C9C-A275-4CB0-9F37-DA92EC4E8DBF}"/>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262449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2A0C-789D-4C5B-AC16-1ECD041FFB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1CDCE-FD9A-404E-9F78-B6BE3C430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01E1C-F607-481D-8FC9-B0ACFE9874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6A578-9457-4E79-970C-BBD6F921E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136E6A-BD71-4A50-9E04-F12E5DC55C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870908-0B66-41AF-B17F-AD82EA548D45}"/>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8" name="Footer Placeholder 7">
            <a:extLst>
              <a:ext uri="{FF2B5EF4-FFF2-40B4-BE49-F238E27FC236}">
                <a16:creationId xmlns:a16="http://schemas.microsoft.com/office/drawing/2014/main" id="{4CB3C7E4-4754-4C19-9350-96D2EDF51E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953BDB-FDE5-43B0-9FF4-77FECE5D54FA}"/>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2010417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5275-A64F-4A22-9B2A-F70CBD1E6D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BDBB0B-64D9-4EB9-AD72-F063FB7B7811}"/>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4" name="Footer Placeholder 3">
            <a:extLst>
              <a:ext uri="{FF2B5EF4-FFF2-40B4-BE49-F238E27FC236}">
                <a16:creationId xmlns:a16="http://schemas.microsoft.com/office/drawing/2014/main" id="{82C54593-76DE-4623-8E0A-D412ABE624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50832D-AEFA-4959-A08A-A0B9877247E2}"/>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29722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7A59F-4C8E-4068-8BE6-80E1272B2155}"/>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3" name="Footer Placeholder 2">
            <a:extLst>
              <a:ext uri="{FF2B5EF4-FFF2-40B4-BE49-F238E27FC236}">
                <a16:creationId xmlns:a16="http://schemas.microsoft.com/office/drawing/2014/main" id="{110D0F61-BA3A-48E0-A61E-0AD35D3A7C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72CBD3-BB54-4ADC-BC6D-0A8B700BA66F}"/>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3745926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6436-8666-4216-A7E4-C0E6F4030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5B47DB-4718-42DF-8E7E-F0958C395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2A4B74-297E-4020-8C06-AA344C118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76605-2D02-41D7-AD0A-D46BD3DF473A}"/>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6" name="Footer Placeholder 5">
            <a:extLst>
              <a:ext uri="{FF2B5EF4-FFF2-40B4-BE49-F238E27FC236}">
                <a16:creationId xmlns:a16="http://schemas.microsoft.com/office/drawing/2014/main" id="{F12575CF-FEE5-4F7F-A542-A5CF66A4F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8186E-BD65-434F-BDAD-D59E9085FC2C}"/>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116139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FCBB-502F-4673-ADCF-8601736E0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2CF60-A7DB-4831-9F13-3B3F6605C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EF5320-3579-461E-9003-DEDC44708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C0AAC8-87AF-43E9-A520-B8DC07FEE4B6}"/>
              </a:ext>
            </a:extLst>
          </p:cNvPr>
          <p:cNvSpPr>
            <a:spLocks noGrp="1"/>
          </p:cNvSpPr>
          <p:nvPr>
            <p:ph type="dt" sz="half" idx="10"/>
          </p:nvPr>
        </p:nvSpPr>
        <p:spPr/>
        <p:txBody>
          <a:bodyPr/>
          <a:lstStyle/>
          <a:p>
            <a:fld id="{2906CB09-E12C-40D6-A505-4375A27893A9}" type="datetimeFigureOut">
              <a:rPr lang="en-US" smtClean="0"/>
              <a:t>4/3/2022</a:t>
            </a:fld>
            <a:endParaRPr lang="en-US"/>
          </a:p>
        </p:txBody>
      </p:sp>
      <p:sp>
        <p:nvSpPr>
          <p:cNvPr id="6" name="Footer Placeholder 5">
            <a:extLst>
              <a:ext uri="{FF2B5EF4-FFF2-40B4-BE49-F238E27FC236}">
                <a16:creationId xmlns:a16="http://schemas.microsoft.com/office/drawing/2014/main" id="{6521E7A9-B5C7-4079-A55D-E0B8667A8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7EE7E-7D39-4920-A32F-165013745685}"/>
              </a:ext>
            </a:extLst>
          </p:cNvPr>
          <p:cNvSpPr>
            <a:spLocks noGrp="1"/>
          </p:cNvSpPr>
          <p:nvPr>
            <p:ph type="sldNum" sz="quarter" idx="12"/>
          </p:nvPr>
        </p:nvSpPr>
        <p:spPr/>
        <p:txBody>
          <a:bodyPr/>
          <a:lstStyle/>
          <a:p>
            <a:fld id="{CC789E02-FC6C-4E24-83C3-2A41BEBD8300}" type="slidenum">
              <a:rPr lang="en-US" smtClean="0"/>
              <a:t>‹#›</a:t>
            </a:fld>
            <a:endParaRPr lang="en-US"/>
          </a:p>
        </p:txBody>
      </p:sp>
    </p:spTree>
    <p:extLst>
      <p:ext uri="{BB962C8B-B14F-4D97-AF65-F5344CB8AC3E}">
        <p14:creationId xmlns:p14="http://schemas.microsoft.com/office/powerpoint/2010/main" val="4207409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66063D-1C70-4E00-94AB-8AD570BAF0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67561-7698-432C-918B-CBF9D58772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0E81D-425C-42F0-9255-AA06FA20F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6CB09-E12C-40D6-A505-4375A27893A9}" type="datetimeFigureOut">
              <a:rPr lang="en-US" smtClean="0"/>
              <a:t>4/3/2022</a:t>
            </a:fld>
            <a:endParaRPr lang="en-US"/>
          </a:p>
        </p:txBody>
      </p:sp>
      <p:sp>
        <p:nvSpPr>
          <p:cNvPr id="5" name="Footer Placeholder 4">
            <a:extLst>
              <a:ext uri="{FF2B5EF4-FFF2-40B4-BE49-F238E27FC236}">
                <a16:creationId xmlns:a16="http://schemas.microsoft.com/office/drawing/2014/main" id="{AD262456-BCDC-4C64-96C3-0F59BA073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EED14C-0EC8-48B8-8D4A-B53EC50C9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789E02-FC6C-4E24-83C3-2A41BEBD8300}" type="slidenum">
              <a:rPr lang="en-US" smtClean="0"/>
              <a:t>‹#›</a:t>
            </a:fld>
            <a:endParaRPr lang="en-US"/>
          </a:p>
        </p:txBody>
      </p:sp>
    </p:spTree>
    <p:extLst>
      <p:ext uri="{BB962C8B-B14F-4D97-AF65-F5344CB8AC3E}">
        <p14:creationId xmlns:p14="http://schemas.microsoft.com/office/powerpoint/2010/main" val="1506822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6091-00B6-4516-B62C-C20345A2CCAB}"/>
              </a:ext>
            </a:extLst>
          </p:cNvPr>
          <p:cNvSpPr>
            <a:spLocks noGrp="1"/>
          </p:cNvSpPr>
          <p:nvPr>
            <p:ph type="ctrTitle"/>
          </p:nvPr>
        </p:nvSpPr>
        <p:spPr/>
        <p:txBody>
          <a:bodyPr>
            <a:normAutofit/>
          </a:bodyPr>
          <a:lstStyle/>
          <a:p>
            <a:r>
              <a:rPr lang="en-US" sz="4000" dirty="0"/>
              <a:t>Introduction to Access</a:t>
            </a:r>
          </a:p>
        </p:txBody>
      </p:sp>
      <p:sp>
        <p:nvSpPr>
          <p:cNvPr id="3" name="Subtitle 2">
            <a:extLst>
              <a:ext uri="{FF2B5EF4-FFF2-40B4-BE49-F238E27FC236}">
                <a16:creationId xmlns:a16="http://schemas.microsoft.com/office/drawing/2014/main" id="{4ED6876C-5420-41E2-AB4B-0CE4BDBCC661}"/>
              </a:ext>
            </a:extLst>
          </p:cNvPr>
          <p:cNvSpPr>
            <a:spLocks noGrp="1"/>
          </p:cNvSpPr>
          <p:nvPr>
            <p:ph type="subTitle" idx="1"/>
          </p:nvPr>
        </p:nvSpPr>
        <p:spPr/>
        <p:txBody>
          <a:bodyPr/>
          <a:lstStyle/>
          <a:p>
            <a:r>
              <a:rPr lang="en-US" dirty="0"/>
              <a:t>Quick Access Query</a:t>
            </a:r>
          </a:p>
        </p:txBody>
      </p:sp>
    </p:spTree>
    <p:extLst>
      <p:ext uri="{BB962C8B-B14F-4D97-AF65-F5344CB8AC3E}">
        <p14:creationId xmlns:p14="http://schemas.microsoft.com/office/powerpoint/2010/main" val="2903251111"/>
      </p:ext>
    </p:extLst>
  </p:cSld>
  <p:clrMapOvr>
    <a:masterClrMapping/>
  </p:clrMapOvr>
  <mc:AlternateContent xmlns:mc="http://schemas.openxmlformats.org/markup-compatibility/2006" xmlns:p14="http://schemas.microsoft.com/office/powerpoint/2010/main">
    <mc:Choice Requires="p14">
      <p:transition spd="slow" p14:dur="2000" advTm="11189"/>
    </mc:Choice>
    <mc:Fallback xmlns="">
      <p:transition spd="slow" advTm="111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7A6D-72D1-4923-91A6-6D9026934AC9}"/>
              </a:ext>
            </a:extLst>
          </p:cNvPr>
          <p:cNvSpPr>
            <a:spLocks noGrp="1"/>
          </p:cNvSpPr>
          <p:nvPr>
            <p:ph type="title"/>
          </p:nvPr>
        </p:nvSpPr>
        <p:spPr>
          <a:xfrm>
            <a:off x="838200" y="145774"/>
            <a:ext cx="10515600" cy="848140"/>
          </a:xfrm>
        </p:spPr>
        <p:txBody>
          <a:bodyPr>
            <a:normAutofit fontScale="90000"/>
          </a:bodyPr>
          <a:lstStyle/>
          <a:p>
            <a:r>
              <a:rPr lang="en-US" sz="3200" dirty="0"/>
              <a:t>Select the Detail (shows every field of every record) and select the Finish option </a:t>
            </a:r>
          </a:p>
        </p:txBody>
      </p:sp>
      <p:pic>
        <p:nvPicPr>
          <p:cNvPr id="4" name="Content Placeholder 3">
            <a:extLst>
              <a:ext uri="{FF2B5EF4-FFF2-40B4-BE49-F238E27FC236}">
                <a16:creationId xmlns:a16="http://schemas.microsoft.com/office/drawing/2014/main" id="{55836369-0331-4BDF-910D-903B1503C63F}"/>
              </a:ext>
            </a:extLst>
          </p:cNvPr>
          <p:cNvPicPr>
            <a:picLocks noGrp="1" noChangeAspect="1"/>
          </p:cNvPicPr>
          <p:nvPr>
            <p:ph idx="1"/>
          </p:nvPr>
        </p:nvPicPr>
        <p:blipFill>
          <a:blip r:embed="rId2"/>
          <a:stretch>
            <a:fillRect/>
          </a:stretch>
        </p:blipFill>
        <p:spPr>
          <a:xfrm>
            <a:off x="1816833" y="1126435"/>
            <a:ext cx="8558333" cy="5353877"/>
          </a:xfrm>
          <a:prstGeom prst="rect">
            <a:avLst/>
          </a:prstGeom>
        </p:spPr>
      </p:pic>
    </p:spTree>
    <p:extLst>
      <p:ext uri="{BB962C8B-B14F-4D97-AF65-F5344CB8AC3E}">
        <p14:creationId xmlns:p14="http://schemas.microsoft.com/office/powerpoint/2010/main" val="1287855249"/>
      </p:ext>
    </p:extLst>
  </p:cSld>
  <p:clrMapOvr>
    <a:masterClrMapping/>
  </p:clrMapOvr>
  <mc:AlternateContent xmlns:mc="http://schemas.openxmlformats.org/markup-compatibility/2006" xmlns:p14="http://schemas.microsoft.com/office/powerpoint/2010/main">
    <mc:Choice Requires="p14">
      <p:transition spd="slow" p14:dur="2000" advTm="26252"/>
    </mc:Choice>
    <mc:Fallback xmlns="">
      <p:transition spd="slow" advTm="262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FFAB-FF59-421C-B2FF-332A58962DEC}"/>
              </a:ext>
            </a:extLst>
          </p:cNvPr>
          <p:cNvSpPr>
            <a:spLocks noGrp="1"/>
          </p:cNvSpPr>
          <p:nvPr>
            <p:ph type="title"/>
          </p:nvPr>
        </p:nvSpPr>
        <p:spPr>
          <a:xfrm>
            <a:off x="838200" y="365125"/>
            <a:ext cx="10515600" cy="562527"/>
          </a:xfrm>
        </p:spPr>
        <p:txBody>
          <a:bodyPr>
            <a:normAutofit/>
          </a:bodyPr>
          <a:lstStyle/>
          <a:p>
            <a:r>
              <a:rPr lang="en-US" sz="3200" dirty="0"/>
              <a:t>Your results should look like this:</a:t>
            </a:r>
          </a:p>
        </p:txBody>
      </p:sp>
      <p:pic>
        <p:nvPicPr>
          <p:cNvPr id="4" name="Content Placeholder 3">
            <a:extLst>
              <a:ext uri="{FF2B5EF4-FFF2-40B4-BE49-F238E27FC236}">
                <a16:creationId xmlns:a16="http://schemas.microsoft.com/office/drawing/2014/main" id="{9F23C4AE-4845-4C6C-AB64-9C613CA7F094}"/>
              </a:ext>
            </a:extLst>
          </p:cNvPr>
          <p:cNvPicPr>
            <a:picLocks noGrp="1" noChangeAspect="1"/>
          </p:cNvPicPr>
          <p:nvPr>
            <p:ph idx="1"/>
          </p:nvPr>
        </p:nvPicPr>
        <p:blipFill>
          <a:blip r:embed="rId2"/>
          <a:stretch>
            <a:fillRect/>
          </a:stretch>
        </p:blipFill>
        <p:spPr>
          <a:xfrm>
            <a:off x="1605063" y="1127125"/>
            <a:ext cx="9420746" cy="5365750"/>
          </a:xfrm>
          <a:prstGeom prst="rect">
            <a:avLst/>
          </a:prstGeom>
        </p:spPr>
      </p:pic>
    </p:spTree>
    <p:extLst>
      <p:ext uri="{BB962C8B-B14F-4D97-AF65-F5344CB8AC3E}">
        <p14:creationId xmlns:p14="http://schemas.microsoft.com/office/powerpoint/2010/main" val="1735166327"/>
      </p:ext>
    </p:extLst>
  </p:cSld>
  <p:clrMapOvr>
    <a:masterClrMapping/>
  </p:clrMapOvr>
  <mc:AlternateContent xmlns:mc="http://schemas.openxmlformats.org/markup-compatibility/2006" xmlns:p14="http://schemas.microsoft.com/office/powerpoint/2010/main">
    <mc:Choice Requires="p14">
      <p:transition spd="slow" p14:dur="2000" advTm="12566"/>
    </mc:Choice>
    <mc:Fallback xmlns="">
      <p:transition spd="slow" advTm="1256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C476-FFB1-44F0-8EDA-DD5494BFB407}"/>
              </a:ext>
            </a:extLst>
          </p:cNvPr>
          <p:cNvSpPr>
            <a:spLocks noGrp="1"/>
          </p:cNvSpPr>
          <p:nvPr>
            <p:ph type="title"/>
          </p:nvPr>
        </p:nvSpPr>
        <p:spPr>
          <a:xfrm>
            <a:off x="838200" y="0"/>
            <a:ext cx="10515600" cy="993914"/>
          </a:xfrm>
        </p:spPr>
        <p:txBody>
          <a:bodyPr>
            <a:normAutofit/>
          </a:bodyPr>
          <a:lstStyle/>
          <a:p>
            <a:r>
              <a:rPr lang="en-US" sz="3200" dirty="0"/>
              <a:t>Now let’s check out some different views of this simple query!</a:t>
            </a:r>
            <a:br>
              <a:rPr lang="en-US" sz="3200" dirty="0"/>
            </a:br>
            <a:r>
              <a:rPr lang="en-US" sz="3200" dirty="0"/>
              <a:t>This is the Datasheet View:</a:t>
            </a:r>
          </a:p>
        </p:txBody>
      </p:sp>
      <p:pic>
        <p:nvPicPr>
          <p:cNvPr id="4" name="Content Placeholder 3">
            <a:extLst>
              <a:ext uri="{FF2B5EF4-FFF2-40B4-BE49-F238E27FC236}">
                <a16:creationId xmlns:a16="http://schemas.microsoft.com/office/drawing/2014/main" id="{F1E856B0-6EA8-42CB-BCF9-D404CB0E7235}"/>
              </a:ext>
            </a:extLst>
          </p:cNvPr>
          <p:cNvPicPr>
            <a:picLocks noGrp="1" noChangeAspect="1"/>
          </p:cNvPicPr>
          <p:nvPr>
            <p:ph idx="1"/>
          </p:nvPr>
        </p:nvPicPr>
        <p:blipFill>
          <a:blip r:embed="rId2"/>
          <a:stretch>
            <a:fillRect/>
          </a:stretch>
        </p:blipFill>
        <p:spPr>
          <a:xfrm>
            <a:off x="1581063" y="1100138"/>
            <a:ext cx="9029873" cy="5076825"/>
          </a:xfrm>
          <a:prstGeom prst="rect">
            <a:avLst/>
          </a:prstGeom>
        </p:spPr>
      </p:pic>
    </p:spTree>
    <p:extLst>
      <p:ext uri="{BB962C8B-B14F-4D97-AF65-F5344CB8AC3E}">
        <p14:creationId xmlns:p14="http://schemas.microsoft.com/office/powerpoint/2010/main" val="3125385448"/>
      </p:ext>
    </p:extLst>
  </p:cSld>
  <p:clrMapOvr>
    <a:masterClrMapping/>
  </p:clrMapOvr>
  <mc:AlternateContent xmlns:mc="http://schemas.openxmlformats.org/markup-compatibility/2006" xmlns:p14="http://schemas.microsoft.com/office/powerpoint/2010/main">
    <mc:Choice Requires="p14">
      <p:transition spd="slow" p14:dur="2000" advTm="25368"/>
    </mc:Choice>
    <mc:Fallback xmlns="">
      <p:transition spd="slow" advTm="2536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C476-FFB1-44F0-8EDA-DD5494BFB407}"/>
              </a:ext>
            </a:extLst>
          </p:cNvPr>
          <p:cNvSpPr>
            <a:spLocks noGrp="1"/>
          </p:cNvSpPr>
          <p:nvPr>
            <p:ph type="title"/>
          </p:nvPr>
        </p:nvSpPr>
        <p:spPr>
          <a:xfrm>
            <a:off x="838200" y="0"/>
            <a:ext cx="10515600" cy="993914"/>
          </a:xfrm>
        </p:spPr>
        <p:txBody>
          <a:bodyPr>
            <a:normAutofit/>
          </a:bodyPr>
          <a:lstStyle/>
          <a:p>
            <a:r>
              <a:rPr lang="en-US" sz="3200" dirty="0"/>
              <a:t>Now let’s check out some different views of this simple query!</a:t>
            </a:r>
            <a:br>
              <a:rPr lang="en-US" sz="3200" dirty="0"/>
            </a:br>
            <a:r>
              <a:rPr lang="en-US" sz="3200" dirty="0"/>
              <a:t>This is the SQL View:</a:t>
            </a:r>
          </a:p>
        </p:txBody>
      </p:sp>
      <p:pic>
        <p:nvPicPr>
          <p:cNvPr id="7" name="Content Placeholder 6">
            <a:extLst>
              <a:ext uri="{FF2B5EF4-FFF2-40B4-BE49-F238E27FC236}">
                <a16:creationId xmlns:a16="http://schemas.microsoft.com/office/drawing/2014/main" id="{0075E04E-9487-4AB8-8DCF-81897E558462}"/>
              </a:ext>
            </a:extLst>
          </p:cNvPr>
          <p:cNvPicPr>
            <a:picLocks noGrp="1" noChangeAspect="1"/>
          </p:cNvPicPr>
          <p:nvPr>
            <p:ph idx="1"/>
          </p:nvPr>
        </p:nvPicPr>
        <p:blipFill>
          <a:blip r:embed="rId2"/>
          <a:stretch>
            <a:fillRect/>
          </a:stretch>
        </p:blipFill>
        <p:spPr>
          <a:xfrm>
            <a:off x="1486472" y="993774"/>
            <a:ext cx="9618850" cy="5698573"/>
          </a:xfrm>
          <a:prstGeom prst="rect">
            <a:avLst/>
          </a:prstGeom>
        </p:spPr>
      </p:pic>
    </p:spTree>
    <p:extLst>
      <p:ext uri="{BB962C8B-B14F-4D97-AF65-F5344CB8AC3E}">
        <p14:creationId xmlns:p14="http://schemas.microsoft.com/office/powerpoint/2010/main" val="2397126725"/>
      </p:ext>
    </p:extLst>
  </p:cSld>
  <p:clrMapOvr>
    <a:masterClrMapping/>
  </p:clrMapOvr>
  <mc:AlternateContent xmlns:mc="http://schemas.openxmlformats.org/markup-compatibility/2006" xmlns:p14="http://schemas.microsoft.com/office/powerpoint/2010/main">
    <mc:Choice Requires="p14">
      <p:transition spd="slow" p14:dur="2000" advTm="35925"/>
    </mc:Choice>
    <mc:Fallback xmlns="">
      <p:transition spd="slow" advTm="3592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7C476-FFB1-44F0-8EDA-DD5494BFB407}"/>
              </a:ext>
            </a:extLst>
          </p:cNvPr>
          <p:cNvSpPr>
            <a:spLocks noGrp="1"/>
          </p:cNvSpPr>
          <p:nvPr>
            <p:ph type="title"/>
          </p:nvPr>
        </p:nvSpPr>
        <p:spPr>
          <a:xfrm>
            <a:off x="838200" y="0"/>
            <a:ext cx="10515600" cy="993914"/>
          </a:xfrm>
        </p:spPr>
        <p:txBody>
          <a:bodyPr>
            <a:normAutofit/>
          </a:bodyPr>
          <a:lstStyle/>
          <a:p>
            <a:r>
              <a:rPr lang="en-US" sz="3200" dirty="0"/>
              <a:t>Now let’s check out some different views of this simple query!</a:t>
            </a:r>
            <a:br>
              <a:rPr lang="en-US" sz="3200" dirty="0"/>
            </a:br>
            <a:r>
              <a:rPr lang="en-US" sz="3200" dirty="0"/>
              <a:t>This is the Design View:</a:t>
            </a:r>
          </a:p>
        </p:txBody>
      </p:sp>
      <p:pic>
        <p:nvPicPr>
          <p:cNvPr id="6" name="Content Placeholder 5">
            <a:extLst>
              <a:ext uri="{FF2B5EF4-FFF2-40B4-BE49-F238E27FC236}">
                <a16:creationId xmlns:a16="http://schemas.microsoft.com/office/drawing/2014/main" id="{6F254B74-6D80-4D77-A81F-EB517F39174E}"/>
              </a:ext>
            </a:extLst>
          </p:cNvPr>
          <p:cNvPicPr>
            <a:picLocks noGrp="1" noChangeAspect="1"/>
          </p:cNvPicPr>
          <p:nvPr>
            <p:ph idx="1"/>
          </p:nvPr>
        </p:nvPicPr>
        <p:blipFill>
          <a:blip r:embed="rId2"/>
          <a:stretch>
            <a:fillRect/>
          </a:stretch>
        </p:blipFill>
        <p:spPr>
          <a:xfrm>
            <a:off x="993913" y="1179513"/>
            <a:ext cx="10190922" cy="5446574"/>
          </a:xfrm>
          <a:prstGeom prst="rect">
            <a:avLst/>
          </a:prstGeom>
        </p:spPr>
      </p:pic>
    </p:spTree>
    <p:extLst>
      <p:ext uri="{BB962C8B-B14F-4D97-AF65-F5344CB8AC3E}">
        <p14:creationId xmlns:p14="http://schemas.microsoft.com/office/powerpoint/2010/main" val="927696481"/>
      </p:ext>
    </p:extLst>
  </p:cSld>
  <p:clrMapOvr>
    <a:masterClrMapping/>
  </p:clrMapOvr>
  <mc:AlternateContent xmlns:mc="http://schemas.openxmlformats.org/markup-compatibility/2006" xmlns:p14="http://schemas.microsoft.com/office/powerpoint/2010/main">
    <mc:Choice Requires="p14">
      <p:transition spd="slow" p14:dur="2000" advTm="20034"/>
    </mc:Choice>
    <mc:Fallback xmlns="">
      <p:transition spd="slow" advTm="2003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A3C1-FD7A-4E43-A114-F8F720909296}"/>
              </a:ext>
            </a:extLst>
          </p:cNvPr>
          <p:cNvSpPr>
            <a:spLocks noGrp="1"/>
          </p:cNvSpPr>
          <p:nvPr>
            <p:ph type="title"/>
          </p:nvPr>
        </p:nvSpPr>
        <p:spPr>
          <a:xfrm>
            <a:off x="410817" y="0"/>
            <a:ext cx="11410121" cy="901148"/>
          </a:xfrm>
        </p:spPr>
        <p:txBody>
          <a:bodyPr>
            <a:normAutofit/>
          </a:bodyPr>
          <a:lstStyle/>
          <a:p>
            <a:r>
              <a:rPr lang="en-US" sz="2800" dirty="0"/>
              <a:t>Now let’s go back to the Datasheet View so we can review our query results:</a:t>
            </a:r>
          </a:p>
        </p:txBody>
      </p:sp>
      <p:pic>
        <p:nvPicPr>
          <p:cNvPr id="4" name="Content Placeholder 3">
            <a:extLst>
              <a:ext uri="{FF2B5EF4-FFF2-40B4-BE49-F238E27FC236}">
                <a16:creationId xmlns:a16="http://schemas.microsoft.com/office/drawing/2014/main" id="{EDA77966-BAB1-457D-935B-9B12A9D2B673}"/>
              </a:ext>
            </a:extLst>
          </p:cNvPr>
          <p:cNvPicPr>
            <a:picLocks noGrp="1" noChangeAspect="1"/>
          </p:cNvPicPr>
          <p:nvPr>
            <p:ph idx="1"/>
          </p:nvPr>
        </p:nvPicPr>
        <p:blipFill>
          <a:blip r:embed="rId2"/>
          <a:stretch>
            <a:fillRect/>
          </a:stretch>
        </p:blipFill>
        <p:spPr>
          <a:xfrm>
            <a:off x="1325217" y="1139824"/>
            <a:ext cx="9409043" cy="5439879"/>
          </a:xfrm>
          <a:prstGeom prst="rect">
            <a:avLst/>
          </a:prstGeom>
        </p:spPr>
      </p:pic>
    </p:spTree>
    <p:extLst>
      <p:ext uri="{BB962C8B-B14F-4D97-AF65-F5344CB8AC3E}">
        <p14:creationId xmlns:p14="http://schemas.microsoft.com/office/powerpoint/2010/main" val="1367511273"/>
      </p:ext>
    </p:extLst>
  </p:cSld>
  <p:clrMapOvr>
    <a:masterClrMapping/>
  </p:clrMapOvr>
  <mc:AlternateContent xmlns:mc="http://schemas.openxmlformats.org/markup-compatibility/2006" xmlns:p14="http://schemas.microsoft.com/office/powerpoint/2010/main">
    <mc:Choice Requires="p14">
      <p:transition spd="slow" p14:dur="2000" advTm="21957"/>
    </mc:Choice>
    <mc:Fallback xmlns="">
      <p:transition spd="slow" advTm="219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27FD-A7E2-4DC7-A532-9B2EA535CC4D}"/>
              </a:ext>
            </a:extLst>
          </p:cNvPr>
          <p:cNvSpPr>
            <a:spLocks noGrp="1"/>
          </p:cNvSpPr>
          <p:nvPr>
            <p:ph type="title"/>
          </p:nvPr>
        </p:nvSpPr>
        <p:spPr>
          <a:xfrm>
            <a:off x="838200" y="365126"/>
            <a:ext cx="10515600" cy="628788"/>
          </a:xfrm>
        </p:spPr>
        <p:txBody>
          <a:bodyPr>
            <a:normAutofit/>
          </a:bodyPr>
          <a:lstStyle/>
          <a:p>
            <a:r>
              <a:rPr lang="en-US" sz="3200" dirty="0"/>
              <a:t>It is a good idea, no great idea, to save your Access file now!</a:t>
            </a:r>
          </a:p>
        </p:txBody>
      </p:sp>
      <p:pic>
        <p:nvPicPr>
          <p:cNvPr id="4" name="Content Placeholder 3">
            <a:extLst>
              <a:ext uri="{FF2B5EF4-FFF2-40B4-BE49-F238E27FC236}">
                <a16:creationId xmlns:a16="http://schemas.microsoft.com/office/drawing/2014/main" id="{EFF8A833-2CC3-4858-BCFC-4F43A163FEFD}"/>
              </a:ext>
            </a:extLst>
          </p:cNvPr>
          <p:cNvPicPr>
            <a:picLocks noGrp="1" noChangeAspect="1"/>
          </p:cNvPicPr>
          <p:nvPr>
            <p:ph idx="1"/>
          </p:nvPr>
        </p:nvPicPr>
        <p:blipFill>
          <a:blip r:embed="rId2"/>
          <a:stretch>
            <a:fillRect/>
          </a:stretch>
        </p:blipFill>
        <p:spPr>
          <a:xfrm>
            <a:off x="1698242" y="1231900"/>
            <a:ext cx="8795515" cy="4945063"/>
          </a:xfrm>
          <a:prstGeom prst="rect">
            <a:avLst/>
          </a:prstGeom>
        </p:spPr>
      </p:pic>
    </p:spTree>
    <p:extLst>
      <p:ext uri="{BB962C8B-B14F-4D97-AF65-F5344CB8AC3E}">
        <p14:creationId xmlns:p14="http://schemas.microsoft.com/office/powerpoint/2010/main" val="2451244271"/>
      </p:ext>
    </p:extLst>
  </p:cSld>
  <p:clrMapOvr>
    <a:masterClrMapping/>
  </p:clrMapOvr>
  <mc:AlternateContent xmlns:mc="http://schemas.openxmlformats.org/markup-compatibility/2006" xmlns:p14="http://schemas.microsoft.com/office/powerpoint/2010/main">
    <mc:Choice Requires="p14">
      <p:transition spd="slow" p14:dur="2000" advTm="19868"/>
    </mc:Choice>
    <mc:Fallback xmlns="">
      <p:transition spd="slow" advTm="198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A075-C16B-426E-8D5D-65BE0E9A9213}"/>
              </a:ext>
            </a:extLst>
          </p:cNvPr>
          <p:cNvSpPr>
            <a:spLocks noGrp="1"/>
          </p:cNvSpPr>
          <p:nvPr>
            <p:ph type="title"/>
          </p:nvPr>
        </p:nvSpPr>
        <p:spPr>
          <a:xfrm>
            <a:off x="838200" y="92765"/>
            <a:ext cx="10515600" cy="848139"/>
          </a:xfrm>
        </p:spPr>
        <p:txBody>
          <a:bodyPr>
            <a:normAutofit fontScale="90000"/>
          </a:bodyPr>
          <a:lstStyle/>
          <a:p>
            <a:r>
              <a:rPr lang="en-US" sz="3200" dirty="0"/>
              <a:t>Choose where you want to put your Access Health Club Members Database and select Save</a:t>
            </a:r>
          </a:p>
        </p:txBody>
      </p:sp>
      <p:pic>
        <p:nvPicPr>
          <p:cNvPr id="4" name="Content Placeholder 3">
            <a:extLst>
              <a:ext uri="{FF2B5EF4-FFF2-40B4-BE49-F238E27FC236}">
                <a16:creationId xmlns:a16="http://schemas.microsoft.com/office/drawing/2014/main" id="{FC9769A3-FE74-4D51-A4E2-C4A4EA198B38}"/>
              </a:ext>
            </a:extLst>
          </p:cNvPr>
          <p:cNvPicPr>
            <a:picLocks noGrp="1" noChangeAspect="1"/>
          </p:cNvPicPr>
          <p:nvPr>
            <p:ph idx="1"/>
          </p:nvPr>
        </p:nvPicPr>
        <p:blipFill>
          <a:blip r:embed="rId2"/>
          <a:stretch>
            <a:fillRect/>
          </a:stretch>
        </p:blipFill>
        <p:spPr>
          <a:xfrm>
            <a:off x="1351723" y="1219200"/>
            <a:ext cx="9356034" cy="5380383"/>
          </a:xfrm>
          <a:prstGeom prst="rect">
            <a:avLst/>
          </a:prstGeom>
        </p:spPr>
      </p:pic>
    </p:spTree>
    <p:extLst>
      <p:ext uri="{BB962C8B-B14F-4D97-AF65-F5344CB8AC3E}">
        <p14:creationId xmlns:p14="http://schemas.microsoft.com/office/powerpoint/2010/main" val="168087912"/>
      </p:ext>
    </p:extLst>
  </p:cSld>
  <p:clrMapOvr>
    <a:masterClrMapping/>
  </p:clrMapOvr>
  <mc:AlternateContent xmlns:mc="http://schemas.openxmlformats.org/markup-compatibility/2006" xmlns:p14="http://schemas.microsoft.com/office/powerpoint/2010/main">
    <mc:Choice Requires="p14">
      <p:transition spd="slow" p14:dur="2000" advTm="51549"/>
    </mc:Choice>
    <mc:Fallback xmlns="">
      <p:transition spd="slow" advTm="515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4749-7AAE-41B4-A777-B1D5EF7605E6}"/>
              </a:ext>
            </a:extLst>
          </p:cNvPr>
          <p:cNvSpPr>
            <a:spLocks noGrp="1"/>
          </p:cNvSpPr>
          <p:nvPr>
            <p:ph type="title"/>
          </p:nvPr>
        </p:nvSpPr>
        <p:spPr>
          <a:xfrm>
            <a:off x="838200" y="365126"/>
            <a:ext cx="10515600" cy="615536"/>
          </a:xfrm>
        </p:spPr>
        <p:txBody>
          <a:bodyPr>
            <a:normAutofit/>
          </a:bodyPr>
          <a:lstStyle/>
          <a:p>
            <a:r>
              <a:rPr lang="en-US" sz="3200" dirty="0"/>
              <a:t>Select Yes to this:</a:t>
            </a:r>
          </a:p>
        </p:txBody>
      </p:sp>
      <p:pic>
        <p:nvPicPr>
          <p:cNvPr id="4" name="Content Placeholder 3">
            <a:extLst>
              <a:ext uri="{FF2B5EF4-FFF2-40B4-BE49-F238E27FC236}">
                <a16:creationId xmlns:a16="http://schemas.microsoft.com/office/drawing/2014/main" id="{22065ECA-F0DD-4BAE-A82E-A7EA8F8BBCED}"/>
              </a:ext>
            </a:extLst>
          </p:cNvPr>
          <p:cNvPicPr>
            <a:picLocks noGrp="1" noChangeAspect="1"/>
          </p:cNvPicPr>
          <p:nvPr>
            <p:ph idx="1"/>
          </p:nvPr>
        </p:nvPicPr>
        <p:blipFill>
          <a:blip r:embed="rId2"/>
          <a:stretch>
            <a:fillRect/>
          </a:stretch>
        </p:blipFill>
        <p:spPr>
          <a:xfrm>
            <a:off x="1651653" y="1179513"/>
            <a:ext cx="8888693" cy="4997450"/>
          </a:xfrm>
          <a:prstGeom prst="rect">
            <a:avLst/>
          </a:prstGeom>
        </p:spPr>
      </p:pic>
    </p:spTree>
    <p:extLst>
      <p:ext uri="{BB962C8B-B14F-4D97-AF65-F5344CB8AC3E}">
        <p14:creationId xmlns:p14="http://schemas.microsoft.com/office/powerpoint/2010/main" val="177178768"/>
      </p:ext>
    </p:extLst>
  </p:cSld>
  <p:clrMapOvr>
    <a:masterClrMapping/>
  </p:clrMapOvr>
  <mc:AlternateContent xmlns:mc="http://schemas.openxmlformats.org/markup-compatibility/2006" xmlns:p14="http://schemas.microsoft.com/office/powerpoint/2010/main">
    <mc:Choice Requires="p14">
      <p:transition spd="slow" p14:dur="2000" advTm="19968"/>
    </mc:Choice>
    <mc:Fallback xmlns="">
      <p:transition spd="slow" advTm="1996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C88B-90C8-4BB7-ADF4-60779A663703}"/>
              </a:ext>
            </a:extLst>
          </p:cNvPr>
          <p:cNvSpPr>
            <a:spLocks noGrp="1"/>
          </p:cNvSpPr>
          <p:nvPr>
            <p:ph type="title"/>
          </p:nvPr>
        </p:nvSpPr>
        <p:spPr>
          <a:xfrm>
            <a:off x="838200" y="198784"/>
            <a:ext cx="10515600" cy="662608"/>
          </a:xfrm>
        </p:spPr>
        <p:txBody>
          <a:bodyPr>
            <a:normAutofit/>
          </a:bodyPr>
          <a:lstStyle/>
          <a:p>
            <a:r>
              <a:rPr lang="en-US" sz="3200" dirty="0"/>
              <a:t>If you get this message, select Enable Content</a:t>
            </a:r>
          </a:p>
        </p:txBody>
      </p:sp>
      <p:pic>
        <p:nvPicPr>
          <p:cNvPr id="4" name="Content Placeholder 3">
            <a:extLst>
              <a:ext uri="{FF2B5EF4-FFF2-40B4-BE49-F238E27FC236}">
                <a16:creationId xmlns:a16="http://schemas.microsoft.com/office/drawing/2014/main" id="{246EE54B-40B0-4C20-AA9A-253EE112430E}"/>
              </a:ext>
            </a:extLst>
          </p:cNvPr>
          <p:cNvPicPr>
            <a:picLocks noGrp="1" noChangeAspect="1"/>
          </p:cNvPicPr>
          <p:nvPr>
            <p:ph idx="1"/>
          </p:nvPr>
        </p:nvPicPr>
        <p:blipFill>
          <a:blip r:embed="rId2"/>
          <a:stretch>
            <a:fillRect/>
          </a:stretch>
        </p:blipFill>
        <p:spPr>
          <a:xfrm>
            <a:off x="1521768" y="1033463"/>
            <a:ext cx="9148464" cy="5143500"/>
          </a:xfrm>
          <a:prstGeom prst="rect">
            <a:avLst/>
          </a:prstGeom>
        </p:spPr>
      </p:pic>
    </p:spTree>
    <p:extLst>
      <p:ext uri="{BB962C8B-B14F-4D97-AF65-F5344CB8AC3E}">
        <p14:creationId xmlns:p14="http://schemas.microsoft.com/office/powerpoint/2010/main" val="2229624588"/>
      </p:ext>
    </p:extLst>
  </p:cSld>
  <p:clrMapOvr>
    <a:masterClrMapping/>
  </p:clrMapOvr>
  <mc:AlternateContent xmlns:mc="http://schemas.openxmlformats.org/markup-compatibility/2006" xmlns:p14="http://schemas.microsoft.com/office/powerpoint/2010/main">
    <mc:Choice Requires="p14">
      <p:transition spd="slow" p14:dur="2000" advTm="4854"/>
    </mc:Choice>
    <mc:Fallback xmlns="">
      <p:transition spd="slow" advTm="485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3EA7-0DB8-457D-9DA5-BBEB1A4FFABC}"/>
              </a:ext>
            </a:extLst>
          </p:cNvPr>
          <p:cNvSpPr>
            <a:spLocks noGrp="1"/>
          </p:cNvSpPr>
          <p:nvPr>
            <p:ph type="title"/>
          </p:nvPr>
        </p:nvSpPr>
        <p:spPr>
          <a:xfrm>
            <a:off x="838200" y="365125"/>
            <a:ext cx="10515600" cy="562527"/>
          </a:xfrm>
        </p:spPr>
        <p:txBody>
          <a:bodyPr>
            <a:normAutofit fontScale="90000"/>
          </a:bodyPr>
          <a:lstStyle/>
          <a:p>
            <a:pPr algn="ctr"/>
            <a:r>
              <a:rPr lang="en-US" sz="3600" dirty="0"/>
              <a:t>Just Remember, I’m Watching You!</a:t>
            </a:r>
          </a:p>
        </p:txBody>
      </p:sp>
      <p:pic>
        <p:nvPicPr>
          <p:cNvPr id="5" name="Content Placeholder 4" descr="A brown and white dog looking at the camera&#10;&#10;Description automatically generated">
            <a:extLst>
              <a:ext uri="{FF2B5EF4-FFF2-40B4-BE49-F238E27FC236}">
                <a16:creationId xmlns:a16="http://schemas.microsoft.com/office/drawing/2014/main" id="{C997F84F-9814-4240-BE75-3A7695FF0E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533" y="1020763"/>
            <a:ext cx="6874933" cy="5156200"/>
          </a:xfrm>
        </p:spPr>
      </p:pic>
    </p:spTree>
    <p:extLst>
      <p:ext uri="{BB962C8B-B14F-4D97-AF65-F5344CB8AC3E}">
        <p14:creationId xmlns:p14="http://schemas.microsoft.com/office/powerpoint/2010/main" val="4145265938"/>
      </p:ext>
    </p:extLst>
  </p:cSld>
  <p:clrMapOvr>
    <a:masterClrMapping/>
  </p:clrMapOvr>
  <mc:AlternateContent xmlns:mc="http://schemas.openxmlformats.org/markup-compatibility/2006" xmlns:p14="http://schemas.microsoft.com/office/powerpoint/2010/main">
    <mc:Choice Requires="p14">
      <p:transition spd="slow" p14:dur="2000" advTm="4777"/>
    </mc:Choice>
    <mc:Fallback xmlns="">
      <p:transition spd="slow" advTm="477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29C9-3B8C-4D43-9487-D7E1DAC8C2ED}"/>
              </a:ext>
            </a:extLst>
          </p:cNvPr>
          <p:cNvSpPr>
            <a:spLocks noGrp="1"/>
          </p:cNvSpPr>
          <p:nvPr>
            <p:ph type="title"/>
          </p:nvPr>
        </p:nvSpPr>
        <p:spPr>
          <a:xfrm>
            <a:off x="838200" y="365126"/>
            <a:ext cx="10515600" cy="589032"/>
          </a:xfrm>
        </p:spPr>
        <p:txBody>
          <a:bodyPr>
            <a:normAutofit/>
          </a:bodyPr>
          <a:lstStyle/>
          <a:p>
            <a:r>
              <a:rPr lang="en-US" sz="3200" dirty="0"/>
              <a:t>Your Access screen should now look like this:</a:t>
            </a:r>
          </a:p>
        </p:txBody>
      </p:sp>
      <p:pic>
        <p:nvPicPr>
          <p:cNvPr id="4" name="Content Placeholder 3">
            <a:extLst>
              <a:ext uri="{FF2B5EF4-FFF2-40B4-BE49-F238E27FC236}">
                <a16:creationId xmlns:a16="http://schemas.microsoft.com/office/drawing/2014/main" id="{E41E2B75-1C40-4419-964E-902BFBE58340}"/>
              </a:ext>
            </a:extLst>
          </p:cNvPr>
          <p:cNvPicPr>
            <a:picLocks noGrp="1" noChangeAspect="1"/>
          </p:cNvPicPr>
          <p:nvPr>
            <p:ph idx="1"/>
          </p:nvPr>
        </p:nvPicPr>
        <p:blipFill>
          <a:blip r:embed="rId2"/>
          <a:stretch>
            <a:fillRect/>
          </a:stretch>
        </p:blipFill>
        <p:spPr>
          <a:xfrm>
            <a:off x="1592358" y="1112838"/>
            <a:ext cx="9007284" cy="5064125"/>
          </a:xfrm>
          <a:prstGeom prst="rect">
            <a:avLst/>
          </a:prstGeom>
        </p:spPr>
      </p:pic>
    </p:spTree>
    <p:extLst>
      <p:ext uri="{BB962C8B-B14F-4D97-AF65-F5344CB8AC3E}">
        <p14:creationId xmlns:p14="http://schemas.microsoft.com/office/powerpoint/2010/main" val="825542680"/>
      </p:ext>
    </p:extLst>
  </p:cSld>
  <p:clrMapOvr>
    <a:masterClrMapping/>
  </p:clrMapOvr>
  <mc:AlternateContent xmlns:mc="http://schemas.openxmlformats.org/markup-compatibility/2006" xmlns:p14="http://schemas.microsoft.com/office/powerpoint/2010/main">
    <mc:Choice Requires="p14">
      <p:transition spd="slow" p14:dur="2000" advTm="21469"/>
    </mc:Choice>
    <mc:Fallback xmlns="">
      <p:transition spd="slow" advTm="2146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B6E3-A3CE-407A-A470-F3C8E68C2583}"/>
              </a:ext>
            </a:extLst>
          </p:cNvPr>
          <p:cNvSpPr>
            <a:spLocks noGrp="1"/>
          </p:cNvSpPr>
          <p:nvPr>
            <p:ph type="title"/>
          </p:nvPr>
        </p:nvSpPr>
        <p:spPr>
          <a:xfrm>
            <a:off x="838200" y="365126"/>
            <a:ext cx="10515600" cy="602284"/>
          </a:xfrm>
        </p:spPr>
        <p:txBody>
          <a:bodyPr>
            <a:normAutofit/>
          </a:bodyPr>
          <a:lstStyle/>
          <a:p>
            <a:r>
              <a:rPr lang="en-US" sz="3200" dirty="0"/>
              <a:t>Open your query by double clicking on your Members Query</a:t>
            </a:r>
          </a:p>
        </p:txBody>
      </p:sp>
      <p:pic>
        <p:nvPicPr>
          <p:cNvPr id="4" name="Content Placeholder 3">
            <a:extLst>
              <a:ext uri="{FF2B5EF4-FFF2-40B4-BE49-F238E27FC236}">
                <a16:creationId xmlns:a16="http://schemas.microsoft.com/office/drawing/2014/main" id="{40BECFED-D33D-4D1E-8C4B-D6BA73660803}"/>
              </a:ext>
            </a:extLst>
          </p:cNvPr>
          <p:cNvPicPr>
            <a:picLocks noGrp="1" noChangeAspect="1"/>
          </p:cNvPicPr>
          <p:nvPr>
            <p:ph idx="1"/>
          </p:nvPr>
        </p:nvPicPr>
        <p:blipFill>
          <a:blip r:embed="rId2"/>
          <a:stretch>
            <a:fillRect/>
          </a:stretch>
        </p:blipFill>
        <p:spPr>
          <a:xfrm>
            <a:off x="1828128" y="1139688"/>
            <a:ext cx="8535744" cy="5037276"/>
          </a:xfrm>
          <a:prstGeom prst="rect">
            <a:avLst/>
          </a:prstGeom>
        </p:spPr>
      </p:pic>
    </p:spTree>
    <p:extLst>
      <p:ext uri="{BB962C8B-B14F-4D97-AF65-F5344CB8AC3E}">
        <p14:creationId xmlns:p14="http://schemas.microsoft.com/office/powerpoint/2010/main" val="1768727249"/>
      </p:ext>
    </p:extLst>
  </p:cSld>
  <p:clrMapOvr>
    <a:masterClrMapping/>
  </p:clrMapOvr>
  <mc:AlternateContent xmlns:mc="http://schemas.openxmlformats.org/markup-compatibility/2006" xmlns:p14="http://schemas.microsoft.com/office/powerpoint/2010/main">
    <mc:Choice Requires="p14">
      <p:transition spd="slow" p14:dur="2000" advTm="10471"/>
    </mc:Choice>
    <mc:Fallback xmlns="">
      <p:transition spd="slow" advTm="1047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DD6E-17A2-4D84-A390-F4032110877F}"/>
              </a:ext>
            </a:extLst>
          </p:cNvPr>
          <p:cNvSpPr>
            <a:spLocks noGrp="1"/>
          </p:cNvSpPr>
          <p:nvPr>
            <p:ph type="title"/>
          </p:nvPr>
        </p:nvSpPr>
        <p:spPr>
          <a:xfrm>
            <a:off x="371061" y="159026"/>
            <a:ext cx="10982739" cy="1113184"/>
          </a:xfrm>
        </p:spPr>
        <p:txBody>
          <a:bodyPr>
            <a:normAutofit fontScale="90000"/>
          </a:bodyPr>
          <a:lstStyle/>
          <a:p>
            <a:r>
              <a:rPr lang="en-US" sz="3200" dirty="0"/>
              <a:t>As you have probably guessed by now, I think this report is </a:t>
            </a:r>
            <a:r>
              <a:rPr lang="en-US" sz="3200" dirty="0">
                <a:solidFill>
                  <a:srgbClr val="FF0000"/>
                </a:solidFill>
              </a:rPr>
              <a:t>UGLY </a:t>
            </a:r>
            <a:r>
              <a:rPr lang="en-US" sz="3200" dirty="0"/>
              <a:t>and simply unacceptable! So let’s make it nice in Excel! </a:t>
            </a:r>
            <a:br>
              <a:rPr lang="en-US" sz="3200" dirty="0"/>
            </a:br>
            <a:r>
              <a:rPr lang="en-US" sz="3200" dirty="0"/>
              <a:t>Select External Data and to Excel</a:t>
            </a:r>
          </a:p>
        </p:txBody>
      </p:sp>
      <p:pic>
        <p:nvPicPr>
          <p:cNvPr id="4" name="Content Placeholder 3">
            <a:extLst>
              <a:ext uri="{FF2B5EF4-FFF2-40B4-BE49-F238E27FC236}">
                <a16:creationId xmlns:a16="http://schemas.microsoft.com/office/drawing/2014/main" id="{0B4732E5-B446-4F6F-B3F1-6B84955D011C}"/>
              </a:ext>
            </a:extLst>
          </p:cNvPr>
          <p:cNvPicPr>
            <a:picLocks noGrp="1" noChangeAspect="1"/>
          </p:cNvPicPr>
          <p:nvPr>
            <p:ph idx="1"/>
          </p:nvPr>
        </p:nvPicPr>
        <p:blipFill>
          <a:blip r:embed="rId2"/>
          <a:stretch>
            <a:fillRect/>
          </a:stretch>
        </p:blipFill>
        <p:spPr>
          <a:xfrm>
            <a:off x="1733538" y="1271588"/>
            <a:ext cx="8724924" cy="4905375"/>
          </a:xfrm>
          <a:prstGeom prst="rect">
            <a:avLst/>
          </a:prstGeom>
        </p:spPr>
      </p:pic>
    </p:spTree>
    <p:extLst>
      <p:ext uri="{BB962C8B-B14F-4D97-AF65-F5344CB8AC3E}">
        <p14:creationId xmlns:p14="http://schemas.microsoft.com/office/powerpoint/2010/main" val="1516466984"/>
      </p:ext>
    </p:extLst>
  </p:cSld>
  <p:clrMapOvr>
    <a:masterClrMapping/>
  </p:clrMapOvr>
  <mc:AlternateContent xmlns:mc="http://schemas.openxmlformats.org/markup-compatibility/2006" xmlns:p14="http://schemas.microsoft.com/office/powerpoint/2010/main">
    <mc:Choice Requires="p14">
      <p:transition spd="slow" p14:dur="2000" advTm="21135"/>
    </mc:Choice>
    <mc:Fallback xmlns="">
      <p:transition spd="slow" advTm="2113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171F-C20F-4EF5-AB85-C92AFDEFFE0B}"/>
              </a:ext>
            </a:extLst>
          </p:cNvPr>
          <p:cNvSpPr>
            <a:spLocks noGrp="1"/>
          </p:cNvSpPr>
          <p:nvPr>
            <p:ph type="title"/>
          </p:nvPr>
        </p:nvSpPr>
        <p:spPr>
          <a:xfrm>
            <a:off x="838200" y="365126"/>
            <a:ext cx="10515600" cy="456509"/>
          </a:xfrm>
        </p:spPr>
        <p:txBody>
          <a:bodyPr>
            <a:normAutofit fontScale="90000"/>
          </a:bodyPr>
          <a:lstStyle/>
          <a:p>
            <a:r>
              <a:rPr lang="en-US" sz="3200" dirty="0"/>
              <a:t>Select where you want to save your Excel spreadsheet using the Browse option and specify Export data with formatting and layout.</a:t>
            </a:r>
            <a:br>
              <a:rPr lang="en-US" sz="3200" dirty="0"/>
            </a:br>
            <a:r>
              <a:rPr lang="en-US" sz="3200" dirty="0"/>
              <a:t>Select the OK button.</a:t>
            </a:r>
          </a:p>
        </p:txBody>
      </p:sp>
      <p:pic>
        <p:nvPicPr>
          <p:cNvPr id="4" name="Content Placeholder 3">
            <a:extLst>
              <a:ext uri="{FF2B5EF4-FFF2-40B4-BE49-F238E27FC236}">
                <a16:creationId xmlns:a16="http://schemas.microsoft.com/office/drawing/2014/main" id="{22CDC7AC-609B-4A5B-96D6-E02C0CA279D0}"/>
              </a:ext>
            </a:extLst>
          </p:cNvPr>
          <p:cNvPicPr>
            <a:picLocks noGrp="1" noChangeAspect="1"/>
          </p:cNvPicPr>
          <p:nvPr>
            <p:ph idx="1"/>
          </p:nvPr>
        </p:nvPicPr>
        <p:blipFill>
          <a:blip r:embed="rId2"/>
          <a:stretch>
            <a:fillRect/>
          </a:stretch>
        </p:blipFill>
        <p:spPr>
          <a:xfrm>
            <a:off x="1722243" y="1470991"/>
            <a:ext cx="8747513" cy="5194852"/>
          </a:xfrm>
          <a:prstGeom prst="rect">
            <a:avLst/>
          </a:prstGeom>
        </p:spPr>
      </p:pic>
    </p:spTree>
    <p:extLst>
      <p:ext uri="{BB962C8B-B14F-4D97-AF65-F5344CB8AC3E}">
        <p14:creationId xmlns:p14="http://schemas.microsoft.com/office/powerpoint/2010/main" val="3268284406"/>
      </p:ext>
    </p:extLst>
  </p:cSld>
  <p:clrMapOvr>
    <a:masterClrMapping/>
  </p:clrMapOvr>
  <mc:AlternateContent xmlns:mc="http://schemas.openxmlformats.org/markup-compatibility/2006" xmlns:p14="http://schemas.microsoft.com/office/powerpoint/2010/main">
    <mc:Choice Requires="p14">
      <p:transition spd="slow" p14:dur="2000" advTm="37443"/>
    </mc:Choice>
    <mc:Fallback xmlns="">
      <p:transition spd="slow" advTm="3744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FFD3-F1EC-4BF4-AF5F-A0F093880846}"/>
              </a:ext>
            </a:extLst>
          </p:cNvPr>
          <p:cNvSpPr>
            <a:spLocks noGrp="1"/>
          </p:cNvSpPr>
          <p:nvPr>
            <p:ph type="title"/>
          </p:nvPr>
        </p:nvSpPr>
        <p:spPr>
          <a:xfrm>
            <a:off x="838200" y="159027"/>
            <a:ext cx="10515600" cy="1073425"/>
          </a:xfrm>
        </p:spPr>
        <p:txBody>
          <a:bodyPr>
            <a:normAutofit/>
          </a:bodyPr>
          <a:lstStyle/>
          <a:p>
            <a:r>
              <a:rPr lang="en-US" sz="3200" dirty="0"/>
              <a:t>Browse over to wherever you saved the Excel spreadsheet. It should look like this:</a:t>
            </a:r>
          </a:p>
        </p:txBody>
      </p:sp>
      <p:pic>
        <p:nvPicPr>
          <p:cNvPr id="4" name="Content Placeholder 3">
            <a:extLst>
              <a:ext uri="{FF2B5EF4-FFF2-40B4-BE49-F238E27FC236}">
                <a16:creationId xmlns:a16="http://schemas.microsoft.com/office/drawing/2014/main" id="{ABE5ECC4-01A1-487D-A9CF-9D786106BE40}"/>
              </a:ext>
            </a:extLst>
          </p:cNvPr>
          <p:cNvPicPr>
            <a:picLocks noGrp="1" noChangeAspect="1"/>
          </p:cNvPicPr>
          <p:nvPr>
            <p:ph idx="1"/>
          </p:nvPr>
        </p:nvPicPr>
        <p:blipFill>
          <a:blip r:embed="rId2"/>
          <a:stretch>
            <a:fillRect/>
          </a:stretch>
        </p:blipFill>
        <p:spPr>
          <a:xfrm>
            <a:off x="1852129" y="1404938"/>
            <a:ext cx="8487742" cy="4772025"/>
          </a:xfrm>
          <a:prstGeom prst="rect">
            <a:avLst/>
          </a:prstGeom>
        </p:spPr>
      </p:pic>
    </p:spTree>
    <p:extLst>
      <p:ext uri="{BB962C8B-B14F-4D97-AF65-F5344CB8AC3E}">
        <p14:creationId xmlns:p14="http://schemas.microsoft.com/office/powerpoint/2010/main" val="905612330"/>
      </p:ext>
    </p:extLst>
  </p:cSld>
  <p:clrMapOvr>
    <a:masterClrMapping/>
  </p:clrMapOvr>
  <mc:AlternateContent xmlns:mc="http://schemas.openxmlformats.org/markup-compatibility/2006" xmlns:p14="http://schemas.microsoft.com/office/powerpoint/2010/main">
    <mc:Choice Requires="p14">
      <p:transition spd="slow" p14:dur="2000" advTm="9282"/>
    </mc:Choice>
    <mc:Fallback xmlns="">
      <p:transition spd="slow" advTm="928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89-B13D-401C-B47E-90AB624848DD}"/>
              </a:ext>
            </a:extLst>
          </p:cNvPr>
          <p:cNvSpPr>
            <a:spLocks noGrp="1"/>
          </p:cNvSpPr>
          <p:nvPr>
            <p:ph type="title"/>
          </p:nvPr>
        </p:nvSpPr>
        <p:spPr>
          <a:xfrm>
            <a:off x="838200" y="185530"/>
            <a:ext cx="10515600" cy="662610"/>
          </a:xfrm>
        </p:spPr>
        <p:txBody>
          <a:bodyPr>
            <a:normAutofit/>
          </a:bodyPr>
          <a:lstStyle/>
          <a:p>
            <a:pPr algn="ctr"/>
            <a:r>
              <a:rPr lang="en-US" sz="3200" dirty="0"/>
              <a:t>Do the following to your Excel Spreadsheet:</a:t>
            </a:r>
          </a:p>
        </p:txBody>
      </p:sp>
      <p:sp>
        <p:nvSpPr>
          <p:cNvPr id="3" name="Content Placeholder 2">
            <a:extLst>
              <a:ext uri="{FF2B5EF4-FFF2-40B4-BE49-F238E27FC236}">
                <a16:creationId xmlns:a16="http://schemas.microsoft.com/office/drawing/2014/main" id="{F1F21E42-4BD2-4C1A-9E1D-95835A9A9836}"/>
              </a:ext>
            </a:extLst>
          </p:cNvPr>
          <p:cNvSpPr>
            <a:spLocks noGrp="1"/>
          </p:cNvSpPr>
          <p:nvPr>
            <p:ph idx="1"/>
          </p:nvPr>
        </p:nvSpPr>
        <p:spPr>
          <a:xfrm>
            <a:off x="838200" y="1126435"/>
            <a:ext cx="10515600" cy="5050528"/>
          </a:xfrm>
        </p:spPr>
        <p:txBody>
          <a:bodyPr/>
          <a:lstStyle/>
          <a:p>
            <a:pPr marL="514350" indent="-514350">
              <a:buFont typeface="+mj-lt"/>
              <a:buAutoNum type="arabicPeriod"/>
            </a:pPr>
            <a:r>
              <a:rPr lang="en-US" dirty="0"/>
              <a:t>Widen the columns</a:t>
            </a:r>
          </a:p>
          <a:p>
            <a:pPr marL="514350" indent="-514350">
              <a:buFont typeface="+mj-lt"/>
              <a:buAutoNum type="arabicPeriod"/>
            </a:pPr>
            <a:r>
              <a:rPr lang="en-US" dirty="0"/>
              <a:t>Put a blank row between the first and second rows</a:t>
            </a:r>
          </a:p>
          <a:p>
            <a:pPr marL="514350" indent="-514350">
              <a:buFont typeface="+mj-lt"/>
              <a:buAutoNum type="arabicPeriod"/>
            </a:pPr>
            <a:r>
              <a:rPr lang="en-US" dirty="0"/>
              <a:t>Center the Dues and Payments columns</a:t>
            </a:r>
          </a:p>
          <a:p>
            <a:pPr marL="514350" indent="-514350">
              <a:buFont typeface="+mj-lt"/>
              <a:buAutoNum type="arabicPeriod"/>
            </a:pPr>
            <a:r>
              <a:rPr lang="en-US" dirty="0"/>
              <a:t>Change the format of the Dues and Payments columns to currency with a $ sign and a comma between thousands</a:t>
            </a:r>
          </a:p>
          <a:p>
            <a:pPr marL="514350" indent="-514350">
              <a:buFont typeface="+mj-lt"/>
              <a:buAutoNum type="arabicPeriod"/>
            </a:pPr>
            <a:r>
              <a:rPr lang="en-US" dirty="0"/>
              <a:t>Go to row 406 and make a Total for the Dues and Payments columns using the appropriate statistical functions</a:t>
            </a:r>
          </a:p>
          <a:p>
            <a:pPr marL="514350" indent="-514350">
              <a:buFont typeface="+mj-lt"/>
              <a:buAutoNum type="arabicPeriod"/>
            </a:pPr>
            <a:r>
              <a:rPr lang="en-US" dirty="0"/>
              <a:t>Got to row 407 and make an Average for the Dues and Payments columns using the appropriate statistical functions</a:t>
            </a:r>
          </a:p>
        </p:txBody>
      </p:sp>
    </p:spTree>
    <p:extLst>
      <p:ext uri="{BB962C8B-B14F-4D97-AF65-F5344CB8AC3E}">
        <p14:creationId xmlns:p14="http://schemas.microsoft.com/office/powerpoint/2010/main" val="892926169"/>
      </p:ext>
    </p:extLst>
  </p:cSld>
  <p:clrMapOvr>
    <a:masterClrMapping/>
  </p:clrMapOvr>
  <mc:AlternateContent xmlns:mc="http://schemas.openxmlformats.org/markup-compatibility/2006" xmlns:p14="http://schemas.microsoft.com/office/powerpoint/2010/main">
    <mc:Choice Requires="p14">
      <p:transition spd="slow" p14:dur="2000" advTm="12261"/>
    </mc:Choice>
    <mc:Fallback xmlns="">
      <p:transition spd="slow" advTm="1226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9E5E-7501-45F8-A187-889C3C9AB5BD}"/>
              </a:ext>
            </a:extLst>
          </p:cNvPr>
          <p:cNvSpPr>
            <a:spLocks noGrp="1"/>
          </p:cNvSpPr>
          <p:nvPr>
            <p:ph type="title"/>
          </p:nvPr>
        </p:nvSpPr>
        <p:spPr>
          <a:xfrm>
            <a:off x="838200" y="365125"/>
            <a:ext cx="10515600" cy="734805"/>
          </a:xfrm>
        </p:spPr>
        <p:txBody>
          <a:bodyPr>
            <a:normAutofit/>
          </a:bodyPr>
          <a:lstStyle/>
          <a:p>
            <a:r>
              <a:rPr lang="en-US" sz="3200" dirty="0"/>
              <a:t>The top part of your Excel spreadsheet should look like this:</a:t>
            </a:r>
          </a:p>
        </p:txBody>
      </p:sp>
      <p:pic>
        <p:nvPicPr>
          <p:cNvPr id="4" name="Content Placeholder 3">
            <a:extLst>
              <a:ext uri="{FF2B5EF4-FFF2-40B4-BE49-F238E27FC236}">
                <a16:creationId xmlns:a16="http://schemas.microsoft.com/office/drawing/2014/main" id="{AB0D7EB0-C4D2-4EFA-B2C6-16818318B850}"/>
              </a:ext>
            </a:extLst>
          </p:cNvPr>
          <p:cNvPicPr>
            <a:picLocks noGrp="1" noChangeAspect="1"/>
          </p:cNvPicPr>
          <p:nvPr>
            <p:ph idx="1"/>
          </p:nvPr>
        </p:nvPicPr>
        <p:blipFill>
          <a:blip r:embed="rId2"/>
          <a:stretch>
            <a:fillRect/>
          </a:stretch>
        </p:blipFill>
        <p:spPr>
          <a:xfrm>
            <a:off x="1852129" y="1404938"/>
            <a:ext cx="8487742" cy="4772025"/>
          </a:xfrm>
          <a:prstGeom prst="rect">
            <a:avLst/>
          </a:prstGeom>
        </p:spPr>
      </p:pic>
    </p:spTree>
    <p:extLst>
      <p:ext uri="{BB962C8B-B14F-4D97-AF65-F5344CB8AC3E}">
        <p14:creationId xmlns:p14="http://schemas.microsoft.com/office/powerpoint/2010/main" val="4107718372"/>
      </p:ext>
    </p:extLst>
  </p:cSld>
  <p:clrMapOvr>
    <a:masterClrMapping/>
  </p:clrMapOvr>
  <mc:AlternateContent xmlns:mc="http://schemas.openxmlformats.org/markup-compatibility/2006" xmlns:p14="http://schemas.microsoft.com/office/powerpoint/2010/main">
    <mc:Choice Requires="p14">
      <p:transition spd="slow" p14:dur="2000" advTm="16480"/>
    </mc:Choice>
    <mc:Fallback xmlns="">
      <p:transition spd="slow" advTm="1648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4898-919E-4C64-AEEE-B97901C9390A}"/>
              </a:ext>
            </a:extLst>
          </p:cNvPr>
          <p:cNvSpPr>
            <a:spLocks noGrp="1"/>
          </p:cNvSpPr>
          <p:nvPr>
            <p:ph type="title"/>
          </p:nvPr>
        </p:nvSpPr>
        <p:spPr>
          <a:xfrm>
            <a:off x="675861" y="365126"/>
            <a:ext cx="10677939" cy="655292"/>
          </a:xfrm>
        </p:spPr>
        <p:txBody>
          <a:bodyPr>
            <a:normAutofit/>
          </a:bodyPr>
          <a:lstStyle/>
          <a:p>
            <a:r>
              <a:rPr lang="en-US" sz="3200" dirty="0"/>
              <a:t>The bottom part of your Excel spreadsheet should look like this:</a:t>
            </a:r>
          </a:p>
        </p:txBody>
      </p:sp>
      <p:pic>
        <p:nvPicPr>
          <p:cNvPr id="6" name="Content Placeholder 5">
            <a:extLst>
              <a:ext uri="{FF2B5EF4-FFF2-40B4-BE49-F238E27FC236}">
                <a16:creationId xmlns:a16="http://schemas.microsoft.com/office/drawing/2014/main" id="{05F6E7D6-9E6A-4FB1-856E-E972082D44CA}"/>
              </a:ext>
            </a:extLst>
          </p:cNvPr>
          <p:cNvPicPr>
            <a:picLocks noGrp="1" noChangeAspect="1"/>
          </p:cNvPicPr>
          <p:nvPr>
            <p:ph idx="1"/>
          </p:nvPr>
        </p:nvPicPr>
        <p:blipFill>
          <a:blip r:embed="rId2"/>
          <a:stretch>
            <a:fillRect/>
          </a:stretch>
        </p:blipFill>
        <p:spPr>
          <a:xfrm>
            <a:off x="1627652" y="1152525"/>
            <a:ext cx="8936695" cy="5024438"/>
          </a:xfrm>
          <a:prstGeom prst="rect">
            <a:avLst/>
          </a:prstGeom>
        </p:spPr>
      </p:pic>
    </p:spTree>
    <p:extLst>
      <p:ext uri="{BB962C8B-B14F-4D97-AF65-F5344CB8AC3E}">
        <p14:creationId xmlns:p14="http://schemas.microsoft.com/office/powerpoint/2010/main" val="93975610"/>
      </p:ext>
    </p:extLst>
  </p:cSld>
  <p:clrMapOvr>
    <a:masterClrMapping/>
  </p:clrMapOvr>
  <mc:AlternateContent xmlns:mc="http://schemas.openxmlformats.org/markup-compatibility/2006" xmlns:p14="http://schemas.microsoft.com/office/powerpoint/2010/main">
    <mc:Choice Requires="p14">
      <p:transition spd="slow" p14:dur="2000" advTm="15857"/>
    </mc:Choice>
    <mc:Fallback xmlns="">
      <p:transition spd="slow" advTm="1585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BB61-60FB-4196-873F-3295CB1570C5}"/>
              </a:ext>
            </a:extLst>
          </p:cNvPr>
          <p:cNvSpPr>
            <a:spLocks noGrp="1"/>
          </p:cNvSpPr>
          <p:nvPr>
            <p:ph type="title"/>
          </p:nvPr>
        </p:nvSpPr>
        <p:spPr>
          <a:xfrm>
            <a:off x="530087" y="365125"/>
            <a:ext cx="11343861" cy="1325563"/>
          </a:xfrm>
        </p:spPr>
        <p:txBody>
          <a:bodyPr>
            <a:noAutofit/>
          </a:bodyPr>
          <a:lstStyle/>
          <a:p>
            <a:r>
              <a:rPr lang="en-US" sz="3200" dirty="0"/>
              <a:t>Now doesn’t your Excel spreadsheet look much more professional than the original Access query report?  </a:t>
            </a:r>
            <a:r>
              <a:rPr lang="en-US" sz="3200" dirty="0" err="1"/>
              <a:t>Cappy</a:t>
            </a:r>
            <a:r>
              <a:rPr lang="en-US" sz="3200" dirty="0"/>
              <a:t> thinks so!</a:t>
            </a:r>
          </a:p>
        </p:txBody>
      </p:sp>
      <p:pic>
        <p:nvPicPr>
          <p:cNvPr id="4" name="Content Placeholder 3">
            <a:extLst>
              <a:ext uri="{FF2B5EF4-FFF2-40B4-BE49-F238E27FC236}">
                <a16:creationId xmlns:a16="http://schemas.microsoft.com/office/drawing/2014/main" id="{DF1B580D-6F6E-413A-9372-FE0D7EDAC893}"/>
              </a:ext>
            </a:extLst>
          </p:cNvPr>
          <p:cNvPicPr>
            <a:picLocks noGrp="1" noChangeAspect="1"/>
          </p:cNvPicPr>
          <p:nvPr>
            <p:ph idx="1"/>
          </p:nvPr>
        </p:nvPicPr>
        <p:blipFill>
          <a:blip r:embed="rId2"/>
          <a:stretch>
            <a:fillRect/>
          </a:stretch>
        </p:blipFill>
        <p:spPr>
          <a:xfrm>
            <a:off x="4464248" y="1825625"/>
            <a:ext cx="3263503" cy="4351338"/>
          </a:xfrm>
          <a:prstGeom prst="rect">
            <a:avLst/>
          </a:prstGeom>
        </p:spPr>
      </p:pic>
    </p:spTree>
    <p:extLst>
      <p:ext uri="{BB962C8B-B14F-4D97-AF65-F5344CB8AC3E}">
        <p14:creationId xmlns:p14="http://schemas.microsoft.com/office/powerpoint/2010/main" val="1677723885"/>
      </p:ext>
    </p:extLst>
  </p:cSld>
  <p:clrMapOvr>
    <a:masterClrMapping/>
  </p:clrMapOvr>
  <mc:AlternateContent xmlns:mc="http://schemas.openxmlformats.org/markup-compatibility/2006" xmlns:p14="http://schemas.microsoft.com/office/powerpoint/2010/main">
    <mc:Choice Requires="p14">
      <p:transition spd="slow" p14:dur="2000" advTm="18620"/>
    </mc:Choice>
    <mc:Fallback xmlns="">
      <p:transition spd="slow" advTm="186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5213-68F1-4687-87B3-257B3FE4A661}"/>
              </a:ext>
            </a:extLst>
          </p:cNvPr>
          <p:cNvSpPr>
            <a:spLocks noGrp="1"/>
          </p:cNvSpPr>
          <p:nvPr>
            <p:ph type="title"/>
          </p:nvPr>
        </p:nvSpPr>
        <p:spPr/>
        <p:txBody>
          <a:bodyPr>
            <a:normAutofit/>
          </a:bodyPr>
          <a:lstStyle/>
          <a:p>
            <a:r>
              <a:rPr lang="en-US" sz="3200" dirty="0"/>
              <a:t>Open your Health Club Members Access Database. </a:t>
            </a:r>
            <a:br>
              <a:rPr lang="en-US" sz="3200" dirty="0"/>
            </a:br>
            <a:r>
              <a:rPr lang="en-US" sz="3200" dirty="0"/>
              <a:t>Your screen should look like this:</a:t>
            </a:r>
          </a:p>
        </p:txBody>
      </p:sp>
      <p:pic>
        <p:nvPicPr>
          <p:cNvPr id="4" name="Content Placeholder 3">
            <a:extLst>
              <a:ext uri="{FF2B5EF4-FFF2-40B4-BE49-F238E27FC236}">
                <a16:creationId xmlns:a16="http://schemas.microsoft.com/office/drawing/2014/main" id="{6EAF6BA2-125B-4EC5-9B5F-D4FB8FE16036}"/>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1015757399"/>
      </p:ext>
    </p:extLst>
  </p:cSld>
  <p:clrMapOvr>
    <a:masterClrMapping/>
  </p:clrMapOvr>
  <mc:AlternateContent xmlns:mc="http://schemas.openxmlformats.org/markup-compatibility/2006" xmlns:p14="http://schemas.microsoft.com/office/powerpoint/2010/main">
    <mc:Choice Requires="p14">
      <p:transition spd="slow" p14:dur="2000" advTm="17055"/>
    </mc:Choice>
    <mc:Fallback xmlns="">
      <p:transition spd="slow" advTm="170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526D3F-3892-49C8-A9CD-AB6D4F4E5780}"/>
              </a:ext>
            </a:extLst>
          </p:cNvPr>
          <p:cNvSpPr>
            <a:spLocks noGrp="1"/>
          </p:cNvSpPr>
          <p:nvPr>
            <p:ph type="title"/>
          </p:nvPr>
        </p:nvSpPr>
        <p:spPr>
          <a:xfrm>
            <a:off x="838200" y="365125"/>
            <a:ext cx="10515600" cy="695049"/>
          </a:xfrm>
        </p:spPr>
        <p:txBody>
          <a:bodyPr>
            <a:normAutofit/>
          </a:bodyPr>
          <a:lstStyle/>
          <a:p>
            <a:r>
              <a:rPr lang="en-US" sz="4000" dirty="0"/>
              <a:t>Verify that the relationships are correct:</a:t>
            </a:r>
          </a:p>
        </p:txBody>
      </p:sp>
      <p:pic>
        <p:nvPicPr>
          <p:cNvPr id="6" name="Content Placeholder 5">
            <a:extLst>
              <a:ext uri="{FF2B5EF4-FFF2-40B4-BE49-F238E27FC236}">
                <a16:creationId xmlns:a16="http://schemas.microsoft.com/office/drawing/2014/main" id="{3C6C381E-E130-40C8-806A-F98928AF6F41}"/>
              </a:ext>
            </a:extLst>
          </p:cNvPr>
          <p:cNvPicPr>
            <a:picLocks noGrp="1" noChangeAspect="1"/>
          </p:cNvPicPr>
          <p:nvPr>
            <p:ph idx="1"/>
          </p:nvPr>
        </p:nvPicPr>
        <p:blipFill>
          <a:blip r:embed="rId2"/>
          <a:stretch>
            <a:fillRect/>
          </a:stretch>
        </p:blipFill>
        <p:spPr>
          <a:xfrm>
            <a:off x="1651653" y="1179513"/>
            <a:ext cx="8888693" cy="4997450"/>
          </a:xfrm>
          <a:prstGeom prst="rect">
            <a:avLst/>
          </a:prstGeom>
        </p:spPr>
      </p:pic>
    </p:spTree>
    <p:extLst>
      <p:ext uri="{BB962C8B-B14F-4D97-AF65-F5344CB8AC3E}">
        <p14:creationId xmlns:p14="http://schemas.microsoft.com/office/powerpoint/2010/main" val="6437988"/>
      </p:ext>
    </p:extLst>
  </p:cSld>
  <p:clrMapOvr>
    <a:masterClrMapping/>
  </p:clrMapOvr>
  <mc:AlternateContent xmlns:mc="http://schemas.openxmlformats.org/markup-compatibility/2006" xmlns:p14="http://schemas.microsoft.com/office/powerpoint/2010/main">
    <mc:Choice Requires="p14">
      <p:transition spd="slow" p14:dur="2000" advTm="39414"/>
    </mc:Choice>
    <mc:Fallback xmlns="">
      <p:transition spd="slow" advTm="394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6E24-A72A-4955-B703-E205B2A0B2C6}"/>
              </a:ext>
            </a:extLst>
          </p:cNvPr>
          <p:cNvSpPr>
            <a:spLocks noGrp="1"/>
          </p:cNvSpPr>
          <p:nvPr>
            <p:ph type="title"/>
          </p:nvPr>
        </p:nvSpPr>
        <p:spPr>
          <a:xfrm>
            <a:off x="838200" y="1"/>
            <a:ext cx="10515600" cy="1690688"/>
          </a:xfrm>
        </p:spPr>
        <p:txBody>
          <a:bodyPr>
            <a:noAutofit/>
          </a:bodyPr>
          <a:lstStyle/>
          <a:p>
            <a:r>
              <a:rPr lang="en-US" sz="2800" dirty="0"/>
              <a:t>Put your cursor EXACTLY in the middle of the join line and right click to see the relationship between the Members and Dues and Payments tables. Enforce Referential Integrity should be selected.</a:t>
            </a:r>
            <a:br>
              <a:rPr lang="en-US" sz="2800" dirty="0"/>
            </a:br>
            <a:r>
              <a:rPr lang="en-US" sz="2800" dirty="0"/>
              <a:t>The Join Properties should be #2. Close the relationships screen.</a:t>
            </a:r>
          </a:p>
        </p:txBody>
      </p:sp>
      <p:pic>
        <p:nvPicPr>
          <p:cNvPr id="4" name="Content Placeholder 3">
            <a:extLst>
              <a:ext uri="{FF2B5EF4-FFF2-40B4-BE49-F238E27FC236}">
                <a16:creationId xmlns:a16="http://schemas.microsoft.com/office/drawing/2014/main" id="{3A980ADF-853B-418D-9A69-2F4B2DB214DE}"/>
              </a:ext>
            </a:extLst>
          </p:cNvPr>
          <p:cNvPicPr>
            <a:picLocks noGrp="1" noChangeAspect="1"/>
          </p:cNvPicPr>
          <p:nvPr>
            <p:ph idx="1"/>
          </p:nvPr>
        </p:nvPicPr>
        <p:blipFill>
          <a:blip r:embed="rId2"/>
          <a:stretch>
            <a:fillRect/>
          </a:stretch>
        </p:blipFill>
        <p:spPr>
          <a:xfrm>
            <a:off x="2226255" y="2027583"/>
            <a:ext cx="7739489" cy="4585252"/>
          </a:xfrm>
          <a:prstGeom prst="rect">
            <a:avLst/>
          </a:prstGeom>
        </p:spPr>
      </p:pic>
    </p:spTree>
    <p:extLst>
      <p:ext uri="{BB962C8B-B14F-4D97-AF65-F5344CB8AC3E}">
        <p14:creationId xmlns:p14="http://schemas.microsoft.com/office/powerpoint/2010/main" val="3126877614"/>
      </p:ext>
    </p:extLst>
  </p:cSld>
  <p:clrMapOvr>
    <a:masterClrMapping/>
  </p:clrMapOvr>
  <mc:AlternateContent xmlns:mc="http://schemas.openxmlformats.org/markup-compatibility/2006" xmlns:p14="http://schemas.microsoft.com/office/powerpoint/2010/main">
    <mc:Choice Requires="p14">
      <p:transition spd="slow" p14:dur="2000" advTm="58555"/>
    </mc:Choice>
    <mc:Fallback xmlns="">
      <p:transition spd="slow" advTm="5855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846F-DA22-4B31-91CD-C0C99A83D512}"/>
              </a:ext>
            </a:extLst>
          </p:cNvPr>
          <p:cNvSpPr>
            <a:spLocks noGrp="1"/>
          </p:cNvSpPr>
          <p:nvPr>
            <p:ph type="title"/>
          </p:nvPr>
        </p:nvSpPr>
        <p:spPr>
          <a:xfrm>
            <a:off x="838200" y="-119270"/>
            <a:ext cx="10515600" cy="1232454"/>
          </a:xfrm>
        </p:spPr>
        <p:txBody>
          <a:bodyPr>
            <a:normAutofit/>
          </a:bodyPr>
          <a:lstStyle/>
          <a:p>
            <a:r>
              <a:rPr lang="en-US" sz="3200" dirty="0"/>
              <a:t>Open the Query Wizard screen by selecting Create, Query Wizard options: </a:t>
            </a:r>
          </a:p>
        </p:txBody>
      </p:sp>
      <p:pic>
        <p:nvPicPr>
          <p:cNvPr id="4" name="Content Placeholder 3">
            <a:extLst>
              <a:ext uri="{FF2B5EF4-FFF2-40B4-BE49-F238E27FC236}">
                <a16:creationId xmlns:a16="http://schemas.microsoft.com/office/drawing/2014/main" id="{451FE770-5075-4DE6-8750-9E5483EF44A7}"/>
              </a:ext>
            </a:extLst>
          </p:cNvPr>
          <p:cNvPicPr>
            <a:picLocks noGrp="1" noChangeAspect="1"/>
          </p:cNvPicPr>
          <p:nvPr>
            <p:ph idx="1"/>
          </p:nvPr>
        </p:nvPicPr>
        <p:blipFill>
          <a:blip r:embed="rId2"/>
          <a:stretch>
            <a:fillRect/>
          </a:stretch>
        </p:blipFill>
        <p:spPr>
          <a:xfrm>
            <a:off x="1592358" y="1112838"/>
            <a:ext cx="9007284" cy="5064125"/>
          </a:xfrm>
          <a:prstGeom prst="rect">
            <a:avLst/>
          </a:prstGeom>
        </p:spPr>
      </p:pic>
    </p:spTree>
    <p:extLst>
      <p:ext uri="{BB962C8B-B14F-4D97-AF65-F5344CB8AC3E}">
        <p14:creationId xmlns:p14="http://schemas.microsoft.com/office/powerpoint/2010/main" val="852550967"/>
      </p:ext>
    </p:extLst>
  </p:cSld>
  <p:clrMapOvr>
    <a:masterClrMapping/>
  </p:clrMapOvr>
  <mc:AlternateContent xmlns:mc="http://schemas.openxmlformats.org/markup-compatibility/2006" xmlns:p14="http://schemas.microsoft.com/office/powerpoint/2010/main">
    <mc:Choice Requires="p14">
      <p:transition spd="slow" p14:dur="2000" advTm="13647"/>
    </mc:Choice>
    <mc:Fallback xmlns="">
      <p:transition spd="slow" advTm="1364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70A9-A89F-4729-B8DE-87C75DBFFC69}"/>
              </a:ext>
            </a:extLst>
          </p:cNvPr>
          <p:cNvSpPr>
            <a:spLocks noGrp="1"/>
          </p:cNvSpPr>
          <p:nvPr>
            <p:ph type="title"/>
          </p:nvPr>
        </p:nvSpPr>
        <p:spPr>
          <a:xfrm>
            <a:off x="838200" y="365125"/>
            <a:ext cx="10515600" cy="708301"/>
          </a:xfrm>
        </p:spPr>
        <p:txBody>
          <a:bodyPr>
            <a:normAutofit/>
          </a:bodyPr>
          <a:lstStyle/>
          <a:p>
            <a:pPr algn="ctr"/>
            <a:r>
              <a:rPr lang="en-US" sz="3200" dirty="0"/>
              <a:t>Select Simple Query Wizard and hit OK</a:t>
            </a:r>
          </a:p>
        </p:txBody>
      </p:sp>
      <p:pic>
        <p:nvPicPr>
          <p:cNvPr id="4" name="Content Placeholder 3">
            <a:extLst>
              <a:ext uri="{FF2B5EF4-FFF2-40B4-BE49-F238E27FC236}">
                <a16:creationId xmlns:a16="http://schemas.microsoft.com/office/drawing/2014/main" id="{6914AA27-61C9-4141-84B2-01ED19718710}"/>
              </a:ext>
            </a:extLst>
          </p:cNvPr>
          <p:cNvPicPr>
            <a:picLocks noGrp="1" noChangeAspect="1"/>
          </p:cNvPicPr>
          <p:nvPr>
            <p:ph idx="1"/>
          </p:nvPr>
        </p:nvPicPr>
        <p:blipFill>
          <a:blip r:embed="rId2"/>
          <a:stretch>
            <a:fillRect/>
          </a:stretch>
        </p:blipFill>
        <p:spPr>
          <a:xfrm>
            <a:off x="1643271" y="1232452"/>
            <a:ext cx="8998226" cy="4944511"/>
          </a:xfrm>
          <a:prstGeom prst="rect">
            <a:avLst/>
          </a:prstGeom>
        </p:spPr>
      </p:pic>
    </p:spTree>
    <p:extLst>
      <p:ext uri="{BB962C8B-B14F-4D97-AF65-F5344CB8AC3E}">
        <p14:creationId xmlns:p14="http://schemas.microsoft.com/office/powerpoint/2010/main" val="232356990"/>
      </p:ext>
    </p:extLst>
  </p:cSld>
  <p:clrMapOvr>
    <a:masterClrMapping/>
  </p:clrMapOvr>
  <mc:AlternateContent xmlns:mc="http://schemas.openxmlformats.org/markup-compatibility/2006" xmlns:p14="http://schemas.microsoft.com/office/powerpoint/2010/main">
    <mc:Choice Requires="p14">
      <p:transition spd="slow" p14:dur="2000" advTm="11909"/>
    </mc:Choice>
    <mc:Fallback xmlns="">
      <p:transition spd="slow" advTm="119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E25F-4BFC-4275-BED3-C1B20EC1079C}"/>
              </a:ext>
            </a:extLst>
          </p:cNvPr>
          <p:cNvSpPr>
            <a:spLocks noGrp="1"/>
          </p:cNvSpPr>
          <p:nvPr>
            <p:ph type="title"/>
          </p:nvPr>
        </p:nvSpPr>
        <p:spPr>
          <a:xfrm>
            <a:off x="384313" y="365126"/>
            <a:ext cx="11237844" cy="787814"/>
          </a:xfrm>
        </p:spPr>
        <p:txBody>
          <a:bodyPr>
            <a:noAutofit/>
          </a:bodyPr>
          <a:lstStyle/>
          <a:p>
            <a:r>
              <a:rPr lang="en-US" sz="2800" dirty="0"/>
              <a:t>Select the table Members and move Name to the Selected Fields and then go up to the Tables/Queries menu, select table Dues and Payments, and select the variables (fields) Dues and Payments.</a:t>
            </a:r>
          </a:p>
        </p:txBody>
      </p:sp>
      <p:pic>
        <p:nvPicPr>
          <p:cNvPr id="4" name="Content Placeholder 3">
            <a:extLst>
              <a:ext uri="{FF2B5EF4-FFF2-40B4-BE49-F238E27FC236}">
                <a16:creationId xmlns:a16="http://schemas.microsoft.com/office/drawing/2014/main" id="{CDA0366E-2F8F-48FC-AB25-17A88D8A5315}"/>
              </a:ext>
            </a:extLst>
          </p:cNvPr>
          <p:cNvPicPr>
            <a:picLocks noGrp="1" noChangeAspect="1"/>
          </p:cNvPicPr>
          <p:nvPr>
            <p:ph idx="1"/>
          </p:nvPr>
        </p:nvPicPr>
        <p:blipFill>
          <a:blip r:embed="rId2"/>
          <a:stretch>
            <a:fillRect/>
          </a:stretch>
        </p:blipFill>
        <p:spPr>
          <a:xfrm>
            <a:off x="1816833" y="1616765"/>
            <a:ext cx="8558333" cy="5022574"/>
          </a:xfrm>
          <a:prstGeom prst="rect">
            <a:avLst/>
          </a:prstGeom>
        </p:spPr>
      </p:pic>
    </p:spTree>
    <p:extLst>
      <p:ext uri="{BB962C8B-B14F-4D97-AF65-F5344CB8AC3E}">
        <p14:creationId xmlns:p14="http://schemas.microsoft.com/office/powerpoint/2010/main" val="1767281787"/>
      </p:ext>
    </p:extLst>
  </p:cSld>
  <p:clrMapOvr>
    <a:masterClrMapping/>
  </p:clrMapOvr>
  <mc:AlternateContent xmlns:mc="http://schemas.openxmlformats.org/markup-compatibility/2006" xmlns:p14="http://schemas.microsoft.com/office/powerpoint/2010/main">
    <mc:Choice Requires="p14">
      <p:transition spd="slow" p14:dur="2000" advTm="49500"/>
    </mc:Choice>
    <mc:Fallback xmlns="">
      <p:transition spd="slow" advTm="495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B135-3A0A-4F58-830A-2956CF03CF2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5DA08A-4A1D-45CA-89BF-2E7A1618C23A}"/>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1160731184"/>
      </p:ext>
    </p:extLst>
  </p:cSld>
  <p:clrMapOvr>
    <a:masterClrMapping/>
  </p:clrMapOvr>
  <mc:AlternateContent xmlns:mc="http://schemas.openxmlformats.org/markup-compatibility/2006" xmlns:p14="http://schemas.microsoft.com/office/powerpoint/2010/main">
    <mc:Choice Requires="p14">
      <p:transition spd="slow" p14:dur="2000" advTm="10595"/>
    </mc:Choice>
    <mc:Fallback xmlns="">
      <p:transition spd="slow" advTm="1059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510</Words>
  <Application>Microsoft Office PowerPoint</Application>
  <PresentationFormat>Widescreen</PresentationFormat>
  <Paragraphs>34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Introduction to Access</vt:lpstr>
      <vt:lpstr>Just Remember, I’m Watching You!</vt:lpstr>
      <vt:lpstr>Open your Health Club Members Access Database.  Your screen should look like this:</vt:lpstr>
      <vt:lpstr>Verify that the relationships are correct:</vt:lpstr>
      <vt:lpstr>Put your cursor EXACTLY in the middle of the join line and right click to see the relationship between the Members and Dues and Payments tables. Enforce Referential Integrity should be selected. The Join Properties should be #2. Close the relationships screen.</vt:lpstr>
      <vt:lpstr>Open the Query Wizard screen by selecting Create, Query Wizard options: </vt:lpstr>
      <vt:lpstr>Select Simple Query Wizard and hit OK</vt:lpstr>
      <vt:lpstr>Select the table Members and move Name to the Selected Fields and then go up to the Tables/Queries menu, select table Dues and Payments, and select the variables (fields) Dues and Payments.</vt:lpstr>
      <vt:lpstr>PowerPoint Presentation</vt:lpstr>
      <vt:lpstr>Select the Detail (shows every field of every record) and select the Finish option </vt:lpstr>
      <vt:lpstr>Your results should look like this:</vt:lpstr>
      <vt:lpstr>Now let’s check out some different views of this simple query! This is the Datasheet View:</vt:lpstr>
      <vt:lpstr>Now let’s check out some different views of this simple query! This is the SQL View:</vt:lpstr>
      <vt:lpstr>Now let’s check out some different views of this simple query! This is the Design View:</vt:lpstr>
      <vt:lpstr>Now let’s go back to the Datasheet View so we can review our query results:</vt:lpstr>
      <vt:lpstr>It is a good idea, no great idea, to save your Access file now!</vt:lpstr>
      <vt:lpstr>Choose where you want to put your Access Health Club Members Database and select Save</vt:lpstr>
      <vt:lpstr>Select Yes to this:</vt:lpstr>
      <vt:lpstr>If you get this message, select Enable Content</vt:lpstr>
      <vt:lpstr>Your Access screen should now look like this:</vt:lpstr>
      <vt:lpstr>Open your query by double clicking on your Members Query</vt:lpstr>
      <vt:lpstr>As you have probably guessed by now, I think this report is UGLY and simply unacceptable! So let’s make it nice in Excel!  Select External Data and to Excel</vt:lpstr>
      <vt:lpstr>Select where you want to save your Excel spreadsheet using the Browse option and specify Export data with formatting and layout. Select the OK button.</vt:lpstr>
      <vt:lpstr>Browse over to wherever you saved the Excel spreadsheet. It should look like this:</vt:lpstr>
      <vt:lpstr>Do the following to your Excel Spreadsheet:</vt:lpstr>
      <vt:lpstr>The top part of your Excel spreadsheet should look like this:</vt:lpstr>
      <vt:lpstr>The bottom part of your Excel spreadsheet should look like this:</vt:lpstr>
      <vt:lpstr>Now doesn’t your Excel spreadsheet look much more professional than the original Access query report?  Cappy thinks 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Hemenway,David A.(Business Administration)</dc:creator>
  <cp:lastModifiedBy>Hemenway,David A.(Accounting and Business Information Systems)</cp:lastModifiedBy>
  <cp:revision>22</cp:revision>
  <dcterms:created xsi:type="dcterms:W3CDTF">2020-04-12T17:53:43Z</dcterms:created>
  <dcterms:modified xsi:type="dcterms:W3CDTF">2022-04-03T14:34:19Z</dcterms:modified>
</cp:coreProperties>
</file>